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1" r:id="rId6"/>
    <p:sldId id="263" r:id="rId7"/>
    <p:sldId id="264" r:id="rId8"/>
    <p:sldId id="266" r:id="rId9"/>
    <p:sldId id="267" r:id="rId10"/>
    <p:sldId id="268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80" r:id="rId19"/>
    <p:sldId id="281" r:id="rId20"/>
    <p:sldId id="278" r:id="rId21"/>
    <p:sldId id="282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4403" autoAdjust="0"/>
  </p:normalViewPr>
  <p:slideViewPr>
    <p:cSldViewPr snapToGrid="0">
      <p:cViewPr varScale="1">
        <p:scale>
          <a:sx n="72" d="100"/>
          <a:sy n="72" d="100"/>
        </p:scale>
        <p:origin x="11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CFC10-56B5-4331-AF31-D8E566D9F013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D38F3-B605-4053-A439-20F09FAF1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84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e_(mathematics)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Pearson_correlation_coefficien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0256028/understanding-scale-in-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kmeans_silhouette_analysis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pyzipcode</a:t>
            </a:r>
            <a:endParaRPr lang="en-US" dirty="0"/>
          </a:p>
          <a:p>
            <a:r>
              <a:rPr lang="en-US" dirty="0"/>
              <a:t>Collect zip codes</a:t>
            </a:r>
          </a:p>
          <a:p>
            <a:r>
              <a:rPr lang="en-US" dirty="0"/>
              <a:t>Use a seed to reproduce results later</a:t>
            </a:r>
          </a:p>
          <a:p>
            <a:r>
              <a:rPr lang="en-US" dirty="0"/>
              <a:t>Only want 60 zip codes</a:t>
            </a:r>
          </a:p>
          <a:p>
            <a:r>
              <a:rPr lang="en-US" dirty="0"/>
              <a:t>Originally, randomization favored N Jersey – randomly add 9 zip codes from the south to spread it out</a:t>
            </a:r>
          </a:p>
          <a:p>
            <a:r>
              <a:rPr lang="en-US" dirty="0"/>
              <a:t>Zip codes that will be used are on the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0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use </a:t>
            </a:r>
            <a:r>
              <a:rPr lang="en-US" dirty="0" err="1"/>
              <a:t>fviz_cluster</a:t>
            </a:r>
            <a:r>
              <a:rPr lang="en-US" dirty="0"/>
              <a:t> to graphically display clusters</a:t>
            </a:r>
          </a:p>
          <a:p>
            <a:r>
              <a:rPr lang="en-US" dirty="0"/>
              <a:t>Plots based on the two most important variables that determine clusters – Principal Component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9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value between +1 and −1, where 1 is total positive linear correlation, 0 is no linear correlation, and −1 is total negative linear correlation.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value of 1 implies that a linear equation describes the relationship between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perfectly, with all data points lying on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ine (mathematics)"/>
              </a:rPr>
              <a:t>line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which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increases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increases. A value of −1 implies that all data points lie on a line for which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decreases as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increases. A value of 0 implies that there is no linear correlation between the variables.</a:t>
            </a:r>
          </a:p>
          <a:p>
            <a:r>
              <a:rPr lang="en-US" dirty="0">
                <a:hlinkClick r:id="rId4"/>
              </a:rPr>
              <a:t>https://en.wikipedia.org/wiki/Pearson_correlation_coefficient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23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knn</a:t>
            </a:r>
            <a:r>
              <a:rPr lang="en-US" dirty="0"/>
              <a:t> reg?</a:t>
            </a:r>
          </a:p>
          <a:p>
            <a:pPr marL="171450" indent="-171450">
              <a:buFontTx/>
              <a:buChar char="-"/>
            </a:pPr>
            <a:r>
              <a:rPr lang="en-US" dirty="0"/>
              <a:t>Although it is a lazy learner, we don’t have many items in the training and testing sets, so it should be pretty quick – even if checking with 100 different k-values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Normally choose an odd k (break ties), but we are not classifying, instead using regression</a:t>
            </a:r>
          </a:p>
          <a:p>
            <a:r>
              <a:rPr lang="en-US" dirty="0"/>
              <a:t>Initially was going to use ALL variables to determine snow fall – had an increase  of correct guesses when using the subset of variables</a:t>
            </a:r>
          </a:p>
          <a:p>
            <a:r>
              <a:rPr lang="en-US" dirty="0"/>
              <a:t>WENT FROM ~68% to 76%</a:t>
            </a:r>
          </a:p>
          <a:p>
            <a:r>
              <a:rPr lang="en-US" dirty="0"/>
              <a:t>The subset includes: "</a:t>
            </a:r>
            <a:r>
              <a:rPr lang="en-US" dirty="0" err="1"/>
              <a:t>prec</a:t>
            </a:r>
            <a:r>
              <a:rPr lang="en-US" dirty="0"/>
              <a:t>", "</a:t>
            </a:r>
            <a:r>
              <a:rPr lang="en-US" dirty="0" err="1"/>
              <a:t>maxTempF</a:t>
            </a:r>
            <a:r>
              <a:rPr lang="en-US" dirty="0"/>
              <a:t>", "</a:t>
            </a:r>
            <a:r>
              <a:rPr lang="en-US" dirty="0" err="1"/>
              <a:t>avgWindDir</a:t>
            </a:r>
            <a:r>
              <a:rPr lang="en-US" dirty="0"/>
              <a:t>", "</a:t>
            </a:r>
            <a:r>
              <a:rPr lang="en-US" dirty="0" err="1"/>
              <a:t>avgPressure</a:t>
            </a:r>
            <a:r>
              <a:rPr lang="en-US" dirty="0"/>
              <a:t>", "</a:t>
            </a:r>
            <a:r>
              <a:rPr lang="en-US" dirty="0" err="1"/>
              <a:t>avgCloudCover</a:t>
            </a:r>
            <a:r>
              <a:rPr lang="en-US" dirty="0"/>
              <a:t>“ (all variables that have a positive </a:t>
            </a:r>
            <a:r>
              <a:rPr lang="en-US" dirty="0" err="1"/>
              <a:t>pearson</a:t>
            </a:r>
            <a:r>
              <a:rPr lang="en-US" dirty="0"/>
              <a:t> coefficient value)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98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my case, k = 52 was the best choice (gives roughly 77% accuracy!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Accuracy again, in my case, is if the predicted value is within 30% of the actual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wrong predictions are near the deciding line – only a few have a very large error!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3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Registered for multiple API keys – only can do 500 calls/day</a:t>
            </a:r>
          </a:p>
          <a:p>
            <a:r>
              <a:rPr lang="en-US" dirty="0"/>
              <a:t>Tedious to get data</a:t>
            </a:r>
          </a:p>
          <a:p>
            <a:r>
              <a:rPr lang="en-US" dirty="0"/>
              <a:t>R was used for the rest of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4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Converted from metric to imperial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nor cleaned, but we have daily forecasts. NOT helpful for prediction and for examining trends – aggregate to get monthly examinations</a:t>
            </a:r>
          </a:p>
          <a:p>
            <a:r>
              <a:rPr lang="en-US" dirty="0"/>
              <a:t>Most functions are getting average – some find the max, min, or sum</a:t>
            </a:r>
          </a:p>
          <a:p>
            <a:r>
              <a:rPr lang="en-US" dirty="0"/>
              <a:t>%&gt;% function – pipe function</a:t>
            </a:r>
          </a:p>
          <a:p>
            <a:r>
              <a:rPr lang="en-US" dirty="0"/>
              <a:t>The </a:t>
            </a:r>
            <a:r>
              <a:rPr lang="en-US" dirty="0" err="1"/>
              <a:t>dplyr</a:t>
            </a:r>
            <a:r>
              <a:rPr lang="en-US" dirty="0"/>
              <a:t> library contains %&gt;%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02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data will be used for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54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U-shaped trend</a:t>
            </a:r>
          </a:p>
          <a:p>
            <a:r>
              <a:rPr lang="en-US" dirty="0"/>
              <a:t>Some seasons, 2017-2018 and 2019-2020, don’t really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88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some trends here – northern zip codes have darker blues</a:t>
            </a:r>
          </a:p>
          <a:p>
            <a:r>
              <a:rPr lang="en-US" dirty="0"/>
              <a:t>Zip codes near the coast are lighter</a:t>
            </a:r>
          </a:p>
          <a:p>
            <a:r>
              <a:rPr lang="en-US" dirty="0"/>
              <a:t>Zip codes in the mid/south vary with amounts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similar weather patterns between zip codes, but what are those patterns?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k-means?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fast, easy AND if we set a seed, we can make it repeatable!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 will calculate the mean and standard deviation of the entire vector, then "scale" each element by those values by subtracting the mean and dividing by the sd.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distance matrix is only a subset – full one cannot fit on the screen</a:t>
            </a:r>
          </a:p>
          <a:p>
            <a:r>
              <a:rPr lang="en-US" dirty="0">
                <a:hlinkClick r:id="rId3"/>
              </a:rPr>
              <a:t>https://stackoverflow.com/questions/20256028/understanding-scale-in-r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66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silhouette plot displays a measure of how closeness - has a range of [-1, 1].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Silhouette coefficients near +1 indicate that the sample is far away from the neighboring clusters. – another way to measure dissimilarity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value of 0 indicates that the sample is on or very close to the decision boundary between two neighboring clusters.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values indicate that those samples might have been assigned to the wrong cluster.</a:t>
            </a:r>
          </a:p>
          <a:p>
            <a:r>
              <a:rPr lang="en-US" dirty="0">
                <a:hlinkClick r:id="rId3"/>
              </a:rPr>
              <a:t>https://scikit-learn.org/stable/auto_examples/cluster/plot_kmeans_silhouette_analysis.html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2D38F3-B605-4053-A439-20F09FAF14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3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2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8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7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5166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57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01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74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35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6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1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3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6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1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20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5F2F08-F869-4E84-B1F4-678864849AB1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3FFC1B8-0D8D-4E76-B5E5-E6C664E5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44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hyperlink" Target="https://ops.fhwa.dot.gov/weather/weather_events/snow_ice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hyperlink" Target="https://www.worldweatheronline.com/" TargetMode="External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A4142-42C1-4991-A940-DFFB77AA47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Weather Patterns and </a:t>
            </a:r>
            <a:r>
              <a:rPr lang="en-US"/>
              <a:t>Predicting Snowfall </a:t>
            </a:r>
            <a:r>
              <a:rPr lang="en-US" dirty="0"/>
              <a:t>for NJ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25C36-3AAF-44FE-8363-ACCD795EA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Justin Davis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8A71C78-549C-4ACE-8934-551A70ACF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8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4"/>
    </mc:Choice>
    <mc:Fallback>
      <p:transition spd="slow" advTm="6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A2AF-C3D2-4607-AED6-B6B019FA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Aggregated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8F58C0-D95A-41B4-90C9-97101A02D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8203" t="17917" r="14688" b="57222"/>
          <a:stretch/>
        </p:blipFill>
        <p:spPr>
          <a:xfrm>
            <a:off x="390525" y="2051825"/>
            <a:ext cx="11248184" cy="275434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616639D-2562-4F84-AE63-FDCCB7A47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51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27"/>
    </mc:Choice>
    <mc:Fallback>
      <p:transition spd="slow" advTm="15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075D-FF4D-4550-AE0A-B44323FE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6700"/>
            <a:ext cx="10353762" cy="970450"/>
          </a:xfrm>
        </p:spPr>
        <p:txBody>
          <a:bodyPr/>
          <a:lstStyle/>
          <a:p>
            <a:r>
              <a:rPr lang="en-US" dirty="0"/>
              <a:t>Snow Totals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4BA8C1-1EB7-4588-9FCD-4EBBC26C5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141013" y="1237150"/>
            <a:ext cx="7909974" cy="513955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CA489F2-8506-4283-8AF3-E5529489E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0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08"/>
    </mc:Choice>
    <mc:Fallback>
      <p:transition spd="slow" advTm="49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075D-FF4D-4550-AE0A-B44323FE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24375"/>
            <a:ext cx="10353762" cy="970450"/>
          </a:xfrm>
        </p:spPr>
        <p:txBody>
          <a:bodyPr/>
          <a:lstStyle/>
          <a:p>
            <a:r>
              <a:rPr lang="en-US" dirty="0"/>
              <a:t>Visualizing Snow Totals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FEBDEC-ADC8-4EBB-AF4E-64375705A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4620" r="23960"/>
          <a:stretch/>
        </p:blipFill>
        <p:spPr>
          <a:xfrm>
            <a:off x="3028388" y="1094825"/>
            <a:ext cx="6124575" cy="549060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08A35A9-51DB-4438-BEA4-BD02279CE7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0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04"/>
    </mc:Choice>
    <mc:Fallback>
      <p:transition spd="slow" advTm="36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075D-FF4D-4550-AE0A-B44323FE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2703"/>
            <a:ext cx="10353762" cy="970450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7DA-BF67-4505-BE14-48E469C91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33153"/>
            <a:ext cx="10353762" cy="4058751"/>
          </a:xfrm>
        </p:spPr>
        <p:txBody>
          <a:bodyPr/>
          <a:lstStyle/>
          <a:p>
            <a:r>
              <a:rPr lang="en-US" dirty="0"/>
              <a:t>Aggregated seasonal data to get average values for each zip over all seasons</a:t>
            </a:r>
          </a:p>
          <a:p>
            <a:r>
              <a:rPr lang="en-US" dirty="0"/>
              <a:t>The data was scaled so distance matrix could be calculated</a:t>
            </a:r>
          </a:p>
          <a:p>
            <a:r>
              <a:rPr lang="en-US" dirty="0"/>
              <a:t>‘</a:t>
            </a:r>
            <a:r>
              <a:rPr lang="en-US" dirty="0" err="1"/>
              <a:t>factoextra</a:t>
            </a:r>
            <a:r>
              <a:rPr lang="en-US" dirty="0"/>
              <a:t>’ library used to draw distance plot (subset of matrix below)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269E6-2417-4E73-87A9-FD801E2B3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431" y="2679565"/>
            <a:ext cx="6999138" cy="3898341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8AF0469-6838-4C37-A09A-1616E7213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0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91"/>
    </mc:Choice>
    <mc:Fallback>
      <p:transition spd="slow" advTm="49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075D-FF4D-4550-AE0A-B44323FE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53628"/>
            <a:ext cx="10353762" cy="826344"/>
          </a:xfrm>
        </p:spPr>
        <p:txBody>
          <a:bodyPr/>
          <a:lstStyle/>
          <a:p>
            <a:r>
              <a:rPr lang="en-US" dirty="0"/>
              <a:t>Determining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7DA-BF67-4505-BE14-48E469C91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elbow method and silhouette method used</a:t>
            </a:r>
          </a:p>
          <a:p>
            <a:pPr lvl="1"/>
            <a:r>
              <a:rPr lang="en-US" dirty="0"/>
              <a:t>Elbow method suggests k = 2 or 4, silhouette suggests 2 – visually, best clusters are at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06956C-B38F-4A1B-BDCD-E09E3D4CB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04" y="3271520"/>
            <a:ext cx="5612272" cy="3125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B68AA-20E3-419D-859B-A7E8E372A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041" y="3271520"/>
            <a:ext cx="5614707" cy="3127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F22D7A-7789-41A7-8B8E-A29861CDF1A3}"/>
              </a:ext>
            </a:extLst>
          </p:cNvPr>
          <p:cNvSpPr txBox="1"/>
          <p:nvPr/>
        </p:nvSpPr>
        <p:spPr>
          <a:xfrm>
            <a:off x="2073540" y="2834377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Elbow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14187-568A-4D94-BF3B-E986FBDF55D0}"/>
              </a:ext>
            </a:extLst>
          </p:cNvPr>
          <p:cNvSpPr txBox="1"/>
          <p:nvPr/>
        </p:nvSpPr>
        <p:spPr>
          <a:xfrm>
            <a:off x="7934062" y="2834377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Silhouette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CE40154-24BD-4014-9752-8233764245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94"/>
    </mc:Choice>
    <mc:Fallback>
      <p:transition spd="slow" advTm="27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075D-FF4D-4550-AE0A-B44323FE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8993"/>
            <a:ext cx="10353762" cy="970450"/>
          </a:xfrm>
        </p:spPr>
        <p:txBody>
          <a:bodyPr/>
          <a:lstStyle/>
          <a:p>
            <a:r>
              <a:rPr lang="en-US" dirty="0"/>
              <a:t>Clusters k =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7DA-BF67-4505-BE14-48E469C91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46656-C794-40A7-A220-BEF4017B9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938" y="1488610"/>
            <a:ext cx="8867476" cy="493895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AEC9592-B08E-439C-8E3B-B319870D69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7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80"/>
    </mc:Choice>
    <mc:Fallback>
      <p:transition spd="slow" advTm="23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075D-FF4D-4550-AE0A-B44323FE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on the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B68F9A-FE74-49BA-B16C-30CB26A97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80815" y="1580050"/>
            <a:ext cx="8830369" cy="491829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771EBB-1870-4916-AC43-496E35FC0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0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62"/>
    </mc:Choice>
    <mc:Fallback>
      <p:transition spd="slow" advTm="14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075D-FF4D-4550-AE0A-B44323FE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9237"/>
            <a:ext cx="10353762" cy="970450"/>
          </a:xfrm>
        </p:spPr>
        <p:txBody>
          <a:bodyPr/>
          <a:lstStyle/>
          <a:p>
            <a:r>
              <a:rPr lang="en-US" dirty="0"/>
              <a:t>Correlation Between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83D80-C9A4-4756-990D-6D25A821C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249687"/>
            <a:ext cx="10353762" cy="4058751"/>
          </a:xfrm>
        </p:spPr>
        <p:txBody>
          <a:bodyPr/>
          <a:lstStyle/>
          <a:p>
            <a:r>
              <a:rPr lang="en-US" dirty="0"/>
              <a:t>Before creating a model, what are the relationships between the variables?</a:t>
            </a:r>
          </a:p>
          <a:p>
            <a:r>
              <a:rPr lang="en-US" dirty="0"/>
              <a:t>Pearson coefficients between all variables were calculated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F742344-86D8-4332-B2B5-01A9A3F06F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14" r="14943" b="6007"/>
          <a:stretch/>
        </p:blipFill>
        <p:spPr>
          <a:xfrm>
            <a:off x="3474720" y="2372043"/>
            <a:ext cx="5242560" cy="42067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BA20599-0C79-4F89-8990-B235D9A8B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13"/>
    </mc:Choice>
    <mc:Fallback>
      <p:transition spd="slow" advTm="30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075D-FF4D-4550-AE0A-B44323FE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7DA-BF67-4505-BE14-48E469C91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‘FNN’ library in R was used for this</a:t>
            </a:r>
          </a:p>
          <a:p>
            <a:r>
              <a:rPr lang="en-US" dirty="0"/>
              <a:t>Calculate the distance between the test point and k train points – based on distance, predict an amount</a:t>
            </a:r>
          </a:p>
          <a:p>
            <a:r>
              <a:rPr lang="en-US" dirty="0"/>
              <a:t>How was this done?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dirty="0"/>
              <a:t>Scale data down so variables are in similar ranges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dirty="0"/>
              <a:t>Extract columns of variables with positive Pearson correlation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dirty="0"/>
              <a:t>Create testing and training sets – testing is 2019-2020 season, all previous seasons are training</a:t>
            </a:r>
          </a:p>
          <a:p>
            <a:pPr marL="1098900" lvl="2" indent="-342900"/>
            <a:r>
              <a:rPr lang="en-US" dirty="0"/>
              <a:t>Roughly 10/90 split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dirty="0"/>
              <a:t>Find the best k – test values between 1 and 100 and use the one with the best accuracy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B229BE7-66BC-4188-AE35-D1A79DA76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8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05"/>
    </mc:Choice>
    <mc:Fallback>
      <p:transition spd="slow" advTm="55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075D-FF4D-4550-AE0A-B44323FE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3838"/>
            <a:ext cx="10353762" cy="970450"/>
          </a:xfrm>
        </p:spPr>
        <p:txBody>
          <a:bodyPr/>
          <a:lstStyle/>
          <a:p>
            <a:r>
              <a:rPr lang="en-US" dirty="0"/>
              <a:t>Choosing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7DA-BF67-4505-BE14-48E469C91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80230-1DD5-4E45-95F6-961A7334F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218" y="1387008"/>
            <a:ext cx="8958916" cy="498988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245878-6ED3-45F0-9FB6-32C83C297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38"/>
    </mc:Choice>
    <mc:Fallback>
      <p:transition spd="slow" advTm="14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E7DD-34F7-4C37-AF9E-CD30898E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2481-5C09-40D8-A2FC-821A5D596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Data Collecting and Processing</a:t>
            </a:r>
          </a:p>
          <a:p>
            <a:r>
              <a:rPr lang="en-US" dirty="0"/>
              <a:t>Examination of the data</a:t>
            </a:r>
          </a:p>
          <a:p>
            <a:r>
              <a:rPr lang="en-US" dirty="0"/>
              <a:t>Predicting Snowfall</a:t>
            </a:r>
          </a:p>
          <a:p>
            <a:r>
              <a:rPr lang="en-US" dirty="0"/>
              <a:t>Takeaway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5799C3-E8A4-4B4C-8959-CD0E0C4D1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6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12"/>
    </mc:Choice>
    <mc:Fallback>
      <p:transition spd="slow" advTm="22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075D-FF4D-4550-AE0A-B44323FE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390"/>
            <a:ext cx="10353762" cy="970450"/>
          </a:xfrm>
        </p:spPr>
        <p:txBody>
          <a:bodyPr/>
          <a:lstStyle/>
          <a:p>
            <a:r>
              <a:rPr lang="en-US" dirty="0"/>
              <a:t>Error % Plotted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914FE-9F24-4C5A-B873-B21FD6517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10443" y="995680"/>
            <a:ext cx="10160466" cy="56591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45F50B3-0328-4FB9-A137-6B51D160D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91"/>
    </mc:Choice>
    <mc:Fallback>
      <p:transition spd="slow" advTm="36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905F-1A8D-4A93-B902-8EEBF1F4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6853"/>
            <a:ext cx="10353762" cy="970450"/>
          </a:xfrm>
        </p:spPr>
        <p:txBody>
          <a:bodyPr/>
          <a:lstStyle/>
          <a:p>
            <a:r>
              <a:rPr lang="en-US" dirty="0"/>
              <a:t>Mapping Predictions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4ADEB6-5E89-4012-B139-4ABD18B06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4200" y="1202863"/>
            <a:ext cx="9463600" cy="538014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A3FB384-794A-4B0B-B9CA-C2EEA62FE3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0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31"/>
    </mc:Choice>
    <mc:Fallback>
      <p:transition spd="slow" advTm="30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075D-FF4D-4550-AE0A-B44323FE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07DA-BF67-4505-BE14-48E469C91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85789"/>
          </a:xfrm>
        </p:spPr>
        <p:txBody>
          <a:bodyPr>
            <a:normAutofit/>
          </a:bodyPr>
          <a:lstStyle/>
          <a:p>
            <a:r>
              <a:rPr lang="en-US" dirty="0"/>
              <a:t>Used forecasted values – real values would probably have differed</a:t>
            </a:r>
          </a:p>
          <a:p>
            <a:r>
              <a:rPr lang="en-US" dirty="0"/>
              <a:t>K-means clusters make sense!</a:t>
            </a:r>
          </a:p>
          <a:p>
            <a:r>
              <a:rPr lang="en-US" dirty="0"/>
              <a:t>Only used 69 out of 762 zip codes – about 10% of all the zip codes</a:t>
            </a:r>
          </a:p>
          <a:p>
            <a:pPr marL="450000" lvl="1" indent="0">
              <a:buNone/>
            </a:pPr>
            <a:r>
              <a:rPr lang="en-US" dirty="0"/>
              <a:t>Most zip codes are up north, so predictions are probably skewed toward those values</a:t>
            </a:r>
          </a:p>
          <a:p>
            <a:pPr marL="415800" indent="-342900"/>
            <a:r>
              <a:rPr lang="en-US" dirty="0"/>
              <a:t>KNN regression model is decently accurate – model had an accuracy of ~ 77% to guess </a:t>
            </a:r>
            <a:r>
              <a:rPr lang="en-US"/>
              <a:t>snow totals within 30%!</a:t>
            </a:r>
            <a:endParaRPr lang="en-US" dirty="0"/>
          </a:p>
          <a:p>
            <a:pPr marL="792900" lvl="1" indent="-342900"/>
            <a:r>
              <a:rPr lang="en-US" dirty="0"/>
              <a:t>However, predicting snow fall is hard!</a:t>
            </a:r>
          </a:p>
          <a:p>
            <a:pPr marL="415800" indent="-342900"/>
            <a:r>
              <a:rPr lang="en-US" dirty="0"/>
              <a:t>Saw improvement when predicting 2019-2020 season only, as opposed to both 2018-2019 and 2019-2020</a:t>
            </a:r>
          </a:p>
          <a:p>
            <a:pPr marL="792900" lvl="1" indent="-342900"/>
            <a:r>
              <a:rPr lang="en-US" dirty="0"/>
              <a:t>Most likely because more data formed the model</a:t>
            </a:r>
          </a:p>
          <a:p>
            <a:pPr marL="792900" lvl="1" indent="-342900"/>
            <a:r>
              <a:rPr lang="en-US" dirty="0"/>
              <a:t>More training and testing data would help</a:t>
            </a:r>
          </a:p>
          <a:p>
            <a:pPr lvl="1"/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C2AD1DE-853C-4F20-A1EF-601B8C2C63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9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85"/>
    </mc:Choice>
    <mc:Fallback>
      <p:transition spd="slow" advTm="68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9933-2902-4648-84FA-4AE87356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BF42-A3C2-4CCD-ACF8-B3EFD7030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the Federal Highway Administration, “State and local agencies spend more than 2.3 billion dollars on snow and ice control operations annually” (</a:t>
            </a:r>
            <a:r>
              <a:rPr lang="en-US" dirty="0">
                <a:hlinkClick r:id="rId4"/>
              </a:rPr>
              <a:t>https://ops.fhwa.dot.gov/weather/weather_events/snow_ice.htm</a:t>
            </a:r>
            <a:r>
              <a:rPr lang="en-US" dirty="0"/>
              <a:t>).  Most spending is allocated on an as needed basis, however, if snowfall totals for the year could be predicted in advance, snow-related funding could be allocated upfront and more preventive measures could be put in place to reduce unnecessary spending.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3E17416-A377-4907-BE33-D7DD4903B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5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6"/>
    </mc:Choice>
    <mc:Fallback>
      <p:transition spd="slow" advTm="2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E2816-BF61-4DBF-96A3-6E70F7188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E8AA-6673-4264-90CC-BBA0AAA47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daily weather forecasts for NJ random zip codes from 01/01/2009 to 03/31/2020</a:t>
            </a:r>
          </a:p>
          <a:p>
            <a:r>
              <a:rPr lang="en-US" dirty="0"/>
              <a:t>Clean the data and aggregate to get summaries for each season and zip code</a:t>
            </a:r>
          </a:p>
          <a:p>
            <a:pPr lvl="1"/>
            <a:r>
              <a:rPr lang="en-US" dirty="0"/>
              <a:t>A season is defined as starting in October of one year and ending in March of the next year</a:t>
            </a:r>
          </a:p>
          <a:p>
            <a:r>
              <a:rPr lang="en-US" dirty="0"/>
              <a:t>Use K-means clustering to determine weather patterns across the state</a:t>
            </a:r>
          </a:p>
          <a:p>
            <a:r>
              <a:rPr lang="en-US" dirty="0"/>
              <a:t>Examine correlation between individual variables and snow</a:t>
            </a:r>
          </a:p>
          <a:p>
            <a:r>
              <a:rPr lang="en-US" dirty="0"/>
              <a:t>Build a predictive model using KNN regression to predict snowfall with less than or equal to 30% error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7683CCF-4356-455D-ACE1-08703EBF4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78"/>
    </mc:Choice>
    <mc:Fallback>
      <p:transition spd="slow" advTm="48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2474-9921-417C-8FFC-87A53D1B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2720C-C611-442E-B470-C463E9788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19271"/>
          </a:xfrm>
        </p:spPr>
        <p:txBody>
          <a:bodyPr>
            <a:normAutofit fontScale="92500" lnSpcReduction="10000"/>
          </a:bodyPr>
          <a:lstStyle/>
          <a:p>
            <a:pPr indent="-342900"/>
            <a:r>
              <a:rPr lang="en-US" dirty="0"/>
              <a:t>Done using python</a:t>
            </a:r>
          </a:p>
          <a:p>
            <a:pPr indent="-342900"/>
            <a:r>
              <a:rPr lang="en-US" dirty="0"/>
              <a:t>Getting all zip codes in NJ</a:t>
            </a:r>
          </a:p>
          <a:p>
            <a:pPr marL="720000" lvl="2" indent="0">
              <a:buNone/>
            </a:pPr>
            <a:r>
              <a:rPr lang="en-US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zc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ZipCodeDatabase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720000" lvl="2" indent="0">
              <a:buNone/>
            </a:pPr>
            <a:r>
              <a:rPr lang="en-US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zipped_codes_nj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zc.find_zip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'NJ'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720000" lvl="2" indent="0">
              <a:buNone/>
            </a:pPr>
            <a:r>
              <a:rPr lang="en-US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uz_codes_nj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[z.zip </a:t>
            </a:r>
            <a:r>
              <a:rPr lang="en-US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z </a:t>
            </a:r>
            <a:r>
              <a:rPr lang="en-US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zipped_codes_nj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dirty="0"/>
          </a:p>
          <a:p>
            <a:pPr indent="-342900"/>
            <a:r>
              <a:rPr lang="en-US" dirty="0"/>
              <a:t>Total number of NJ zip codes is 762</a:t>
            </a:r>
          </a:p>
          <a:p>
            <a:pPr marL="683100" lvl="2" indent="0">
              <a:buNone/>
            </a:pPr>
            <a:r>
              <a:rPr lang="de-D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num_zips = </a:t>
            </a:r>
            <a:r>
              <a:rPr lang="de-DE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de-DE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(uz_codes_nj)</a:t>
            </a:r>
          </a:p>
          <a:p>
            <a:pPr indent="-342900"/>
            <a:r>
              <a:rPr lang="en-US" dirty="0"/>
              <a:t>Shuffle the zip codes</a:t>
            </a:r>
          </a:p>
          <a:p>
            <a:pPr marL="720000" lvl="2" indent="0">
              <a:buNone/>
            </a:pPr>
            <a:r>
              <a:rPr lang="en-US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random.seed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720000" lvl="2" indent="0">
              <a:buNone/>
            </a:pPr>
            <a:r>
              <a:rPr lang="en-US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random.shuffle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uz_codes_nj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effectLst/>
                <a:latin typeface="Calisto MT (Body)"/>
              </a:rPr>
              <a:t>Use 60 random zips</a:t>
            </a:r>
          </a:p>
          <a:p>
            <a:pPr marL="720000" lvl="2" indent="0">
              <a:buNone/>
            </a:pPr>
            <a:r>
              <a:rPr lang="en-US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good_zips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uz_codes_nj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:60]</a:t>
            </a:r>
          </a:p>
          <a:p>
            <a:r>
              <a:rPr lang="en-US" dirty="0">
                <a:solidFill>
                  <a:srgbClr val="D4D4D4"/>
                </a:solidFill>
                <a:effectLst/>
                <a:latin typeface="Calisto MT (Body)"/>
              </a:rPr>
              <a:t>Manually added 9 zips from S Jersey since it was heavily biased to N Jersey</a:t>
            </a:r>
          </a:p>
          <a:p>
            <a:pPr indent="-34290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F8EB2-2731-47F7-885F-F9BD9890A4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25" t="19969" r="41034" b="19109"/>
          <a:stretch/>
        </p:blipFill>
        <p:spPr>
          <a:xfrm>
            <a:off x="8591031" y="733425"/>
            <a:ext cx="2676526" cy="438538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3DE4984-FC45-48E5-A0D0-D46891F74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6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16"/>
    </mc:Choice>
    <mc:Fallback>
      <p:transition spd="slow" advTm="39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2474-9921-417C-8FFC-87A53D1B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04A7C-E3A7-41A0-BFA9-A3090FAF81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collected from </a:t>
            </a:r>
            <a:r>
              <a:rPr lang="en-US" dirty="0">
                <a:hlinkClick r:id="rId5"/>
              </a:rPr>
              <a:t>https://www.worldweatheronline.com/</a:t>
            </a:r>
            <a:endParaRPr lang="en-US" dirty="0"/>
          </a:p>
          <a:p>
            <a:r>
              <a:rPr lang="en-US" dirty="0"/>
              <a:t>Registered (free) to get an API key to query</a:t>
            </a:r>
          </a:p>
          <a:p>
            <a:r>
              <a:rPr lang="en-US" dirty="0"/>
              <a:t>Collects forecast data for each zip code and exports it to a csv file</a:t>
            </a:r>
          </a:p>
          <a:p>
            <a:r>
              <a:rPr lang="en-US" dirty="0"/>
              <a:t>csv files were then loaded into R and compiled into a giant dataset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FCA95-204B-43E7-A04D-2727AAB08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284813" cy="4058751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frequency = </a:t>
            </a:r>
            <a:r>
              <a:rPr lang="en-US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start_date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'1-JAN-2009'</a:t>
            </a:r>
            <a:endParaRPr lang="en-US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end_date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'31-MAR-2020'</a:t>
            </a:r>
            <a:endParaRPr lang="en-US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'cbb45e1ebda64725a11200528201004'</a:t>
            </a:r>
            <a:endParaRPr lang="en-US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location_list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good_zips</a:t>
            </a:r>
            <a:endParaRPr lang="en-US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36900" indent="0">
              <a:buNone/>
            </a:pP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hist_weather_data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retrieve_hist_data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6900" indent="0">
              <a:buNone/>
            </a:pP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    </a:t>
            </a: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location_list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6900" indent="0">
              <a:buNone/>
            </a:pP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    </a:t>
            </a: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start_date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6900" indent="0">
              <a:buNone/>
            </a:pP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    </a:t>
            </a: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end_date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6900" indent="0">
              <a:buNone/>
            </a:pP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    frequency,</a:t>
            </a:r>
          </a:p>
          <a:p>
            <a:pPr marL="36900" indent="0">
              <a:buNone/>
            </a:pP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    </a:t>
            </a:r>
            <a:r>
              <a:rPr lang="en-US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location_label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6900" indent="0">
              <a:buNone/>
            </a:pP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    </a:t>
            </a:r>
            <a:r>
              <a:rPr lang="en-US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export_csv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36900" indent="0">
              <a:buNone/>
            </a:pP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              </a:t>
            </a:r>
            <a:r>
              <a:rPr lang="en-US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store_df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buNone/>
            </a:pPr>
            <a:endParaRPr lang="en-US" sz="14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7113340-9D5A-407B-AB80-5D21EBE43D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5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18"/>
    </mc:Choice>
    <mc:Fallback>
      <p:transition spd="slow" advTm="42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2474-9921-417C-8FFC-87A53D1B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2720C-C611-442E-B470-C463E9788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15951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R was used for cleaning and examining the data</a:t>
            </a:r>
          </a:p>
          <a:p>
            <a:r>
              <a:rPr lang="en-US" sz="2400" dirty="0"/>
              <a:t>Remove unnecessary/repeated columns</a:t>
            </a:r>
          </a:p>
          <a:p>
            <a:pPr marL="720000" lvl="2" indent="0">
              <a:buNone/>
            </a:pPr>
            <a:r>
              <a:rPr lang="en-US" dirty="0"/>
              <a:t>	</a:t>
            </a:r>
            <a:r>
              <a:rPr lang="en-US" sz="1900" dirty="0"/>
              <a:t>data = subset(data, select = -c(visibility, uvIndex.1, </a:t>
            </a:r>
          </a:p>
          <a:p>
            <a:pPr marL="720000" lvl="2" indent="0">
              <a:buNone/>
            </a:pPr>
            <a:r>
              <a:rPr lang="en-US" sz="1900" dirty="0"/>
              <a:t>                                			</a:t>
            </a:r>
            <a:r>
              <a:rPr lang="en-US" sz="1900" dirty="0" err="1"/>
              <a:t>moon_illumination</a:t>
            </a:r>
            <a:r>
              <a:rPr lang="en-US" sz="1900" dirty="0"/>
              <a:t>, moonrise, moonset, sunrise, </a:t>
            </a:r>
          </a:p>
          <a:p>
            <a:pPr marL="720000" lvl="2" indent="0">
              <a:buNone/>
            </a:pPr>
            <a:r>
              <a:rPr lang="en-US" sz="1900" dirty="0"/>
              <a:t>                                			sunset, </a:t>
            </a:r>
            <a:r>
              <a:rPr lang="en-US" sz="1900" dirty="0" err="1"/>
              <a:t>tempC</a:t>
            </a:r>
            <a:r>
              <a:rPr lang="en-US" sz="1900" dirty="0"/>
              <a:t>, </a:t>
            </a:r>
            <a:r>
              <a:rPr lang="en-US" sz="1900" dirty="0" err="1"/>
              <a:t>FeelsLikeC</a:t>
            </a:r>
            <a:r>
              <a:rPr lang="en-US" sz="1900" dirty="0"/>
              <a:t>))</a:t>
            </a:r>
          </a:p>
          <a:p>
            <a:r>
              <a:rPr lang="en-US" sz="2600" dirty="0"/>
              <a:t>Convert degrees C to F</a:t>
            </a:r>
          </a:p>
          <a:p>
            <a:pPr marL="36900" indent="0">
              <a:buNone/>
            </a:pPr>
            <a:r>
              <a:rPr lang="en-US" sz="1600" dirty="0"/>
              <a:t>		</a:t>
            </a:r>
            <a:r>
              <a:rPr lang="en-US" sz="1900" dirty="0" err="1"/>
              <a:t>data$MaxTempF</a:t>
            </a:r>
            <a:r>
              <a:rPr lang="en-US" sz="1900" dirty="0"/>
              <a:t> &lt;- </a:t>
            </a:r>
            <a:r>
              <a:rPr lang="en-US" sz="1900" dirty="0" err="1"/>
              <a:t>celsius.to.fahrenheit</a:t>
            </a:r>
            <a:r>
              <a:rPr lang="en-US" sz="1900" dirty="0"/>
              <a:t>(</a:t>
            </a:r>
            <a:r>
              <a:rPr lang="en-US" sz="1900" dirty="0" err="1"/>
              <a:t>data$MaxTempF</a:t>
            </a:r>
            <a:r>
              <a:rPr lang="en-US" sz="1900" dirty="0"/>
              <a:t>, round = 1)</a:t>
            </a:r>
          </a:p>
          <a:p>
            <a:r>
              <a:rPr lang="en-US" sz="2600" dirty="0"/>
              <a:t>Convert metric lengths to imperial</a:t>
            </a:r>
          </a:p>
          <a:p>
            <a:pPr marL="36900" indent="0">
              <a:buNone/>
            </a:pPr>
            <a:r>
              <a:rPr lang="en-US" dirty="0"/>
              <a:t>		</a:t>
            </a:r>
            <a:r>
              <a:rPr lang="en-US" sz="1900" dirty="0" err="1"/>
              <a:t>data$TotalSnow_IN</a:t>
            </a:r>
            <a:r>
              <a:rPr lang="en-US" sz="1900" dirty="0"/>
              <a:t> &lt;- </a:t>
            </a:r>
            <a:r>
              <a:rPr lang="en-US" sz="1900" dirty="0" err="1"/>
              <a:t>metric_to_inches</a:t>
            </a:r>
            <a:r>
              <a:rPr lang="en-US" sz="1900" dirty="0"/>
              <a:t>(</a:t>
            </a:r>
            <a:r>
              <a:rPr lang="en-US" sz="1900" dirty="0" err="1"/>
              <a:t>data$TotalSnow_IN</a:t>
            </a:r>
            <a:r>
              <a:rPr lang="en-US" sz="1900" dirty="0"/>
              <a:t>, </a:t>
            </a:r>
            <a:r>
              <a:rPr lang="en-US" sz="1900" dirty="0" err="1"/>
              <a:t>unit.from</a:t>
            </a:r>
            <a:r>
              <a:rPr lang="en-US" sz="1900" dirty="0"/>
              <a:t> = "cm", 3)</a:t>
            </a:r>
            <a:endParaRPr lang="en-US" sz="1600" dirty="0"/>
          </a:p>
          <a:p>
            <a:r>
              <a:rPr lang="en-US" sz="2600" dirty="0"/>
              <a:t>Converted date column to a date object</a:t>
            </a:r>
          </a:p>
          <a:p>
            <a:r>
              <a:rPr lang="en-US" sz="2600" dirty="0"/>
              <a:t>Rename columns to match new units</a:t>
            </a:r>
          </a:p>
          <a:p>
            <a:r>
              <a:rPr lang="en-US" sz="2600" dirty="0"/>
              <a:t>Added column for average temperature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96BEE7C-FB36-4A26-92DE-2FDCD90FD4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81"/>
    </mc:Choice>
    <mc:Fallback>
      <p:transition spd="slow" advTm="38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A2AF-C3D2-4607-AED6-B6B019FA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Cleaned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ACA25-6F53-433C-B88C-A54901EB9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283,452 rows</a:t>
            </a:r>
          </a:p>
          <a:p>
            <a:r>
              <a:rPr lang="en-US" dirty="0"/>
              <a:t>18 columns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0ABC239-5F94-4F91-B636-EE836CFA2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32" t="39930" r="7829" b="31912"/>
          <a:stretch/>
        </p:blipFill>
        <p:spPr>
          <a:xfrm>
            <a:off x="226095" y="2877820"/>
            <a:ext cx="11729161" cy="24823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1A9D6F-EF07-4EF0-992A-887B133CF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1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5"/>
    </mc:Choice>
    <mc:Fallback>
      <p:transition spd="slow" advTm="8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A2AF-C3D2-4607-AED6-B6B019FAC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US" dirty="0"/>
              <a:t>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9743-251E-4A80-B72B-F03F4D058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75" y="1562470"/>
            <a:ext cx="11390050" cy="4580878"/>
          </a:xfrm>
        </p:spPr>
        <p:txBody>
          <a:bodyPr>
            <a:normAutofit/>
          </a:bodyPr>
          <a:lstStyle/>
          <a:p>
            <a:r>
              <a:rPr lang="en-US" sz="2200" dirty="0"/>
              <a:t>Get the monthly forecasts using the daily forecasts</a:t>
            </a:r>
          </a:p>
          <a:p>
            <a:pPr marL="36900" indent="0">
              <a:buNone/>
            </a:pPr>
            <a:r>
              <a:rPr lang="en-US" sz="1400" dirty="0" err="1"/>
              <a:t>snow_year_month_zip_date</a:t>
            </a:r>
            <a:r>
              <a:rPr lang="en-US" sz="1400" dirty="0"/>
              <a:t> &lt;- data %&gt;%</a:t>
            </a:r>
          </a:p>
          <a:p>
            <a:pPr marL="36900" indent="0">
              <a:buNone/>
            </a:pPr>
            <a:r>
              <a:rPr lang="en-US" sz="1400" dirty="0"/>
              <a:t>  </a:t>
            </a:r>
            <a:r>
              <a:rPr lang="en-US" sz="1400" dirty="0" err="1"/>
              <a:t>group_by</a:t>
            </a:r>
            <a:r>
              <a:rPr lang="en-US" sz="1400" dirty="0"/>
              <a:t>(Zip, </a:t>
            </a:r>
            <a:r>
              <a:rPr lang="en-US" sz="1400" dirty="0" err="1"/>
              <a:t>yearMonth</a:t>
            </a:r>
            <a:r>
              <a:rPr lang="en-US" sz="1400" dirty="0"/>
              <a:t> = </a:t>
            </a:r>
            <a:r>
              <a:rPr lang="en-US" sz="1400" dirty="0" err="1"/>
              <a:t>floor_date</a:t>
            </a:r>
            <a:r>
              <a:rPr lang="en-US" sz="1400" dirty="0"/>
              <a:t>(Date, "month")) %&gt;%</a:t>
            </a:r>
          </a:p>
          <a:p>
            <a:pPr marL="36900" indent="0">
              <a:buNone/>
            </a:pPr>
            <a:r>
              <a:rPr lang="en-US" sz="1400" dirty="0"/>
              <a:t>  summarize(snow=sum(</a:t>
            </a:r>
            <a:r>
              <a:rPr lang="en-US" sz="1400" dirty="0" err="1"/>
              <a:t>TotalSnow_IN</a:t>
            </a:r>
            <a:r>
              <a:rPr lang="en-US" sz="1400" dirty="0"/>
              <a:t>), </a:t>
            </a:r>
            <a:r>
              <a:rPr lang="en-US" sz="1400" dirty="0" err="1"/>
              <a:t>prec</a:t>
            </a:r>
            <a:r>
              <a:rPr lang="en-US" sz="1400" dirty="0"/>
              <a:t>=sum(</a:t>
            </a:r>
            <a:r>
              <a:rPr lang="en-US" sz="1400" dirty="0" err="1"/>
              <a:t>PrecipIN</a:t>
            </a:r>
            <a:r>
              <a:rPr lang="en-US" sz="1400" dirty="0"/>
              <a:t>), </a:t>
            </a:r>
            <a:r>
              <a:rPr lang="en-US" sz="1400" dirty="0" err="1"/>
              <a:t>minTempF</a:t>
            </a:r>
            <a:r>
              <a:rPr lang="en-US" sz="1400" dirty="0"/>
              <a:t> = min(</a:t>
            </a:r>
            <a:r>
              <a:rPr lang="en-US" sz="1400" dirty="0" err="1"/>
              <a:t>MinTempF</a:t>
            </a:r>
            <a:r>
              <a:rPr lang="en-US" sz="1400" dirty="0"/>
              <a:t>),</a:t>
            </a:r>
          </a:p>
          <a:p>
            <a:pPr marL="36900" indent="0">
              <a:buNone/>
            </a:pPr>
            <a:r>
              <a:rPr lang="en-US" sz="1400" dirty="0"/>
              <a:t>            </a:t>
            </a:r>
            <a:r>
              <a:rPr lang="en-US" sz="1400" dirty="0" err="1"/>
              <a:t>maxTempF</a:t>
            </a:r>
            <a:r>
              <a:rPr lang="en-US" sz="1400" dirty="0"/>
              <a:t> = max(</a:t>
            </a:r>
            <a:r>
              <a:rPr lang="en-US" sz="1400" dirty="0" err="1"/>
              <a:t>MaxTempF</a:t>
            </a:r>
            <a:r>
              <a:rPr lang="en-US" sz="1400" dirty="0"/>
              <a:t>), </a:t>
            </a:r>
            <a:r>
              <a:rPr lang="en-US" sz="1400" dirty="0" err="1"/>
              <a:t>avgTempF</a:t>
            </a:r>
            <a:r>
              <a:rPr lang="en-US" sz="1400" dirty="0"/>
              <a:t> = mean(</a:t>
            </a:r>
            <a:r>
              <a:rPr lang="en-US" sz="1400" dirty="0" err="1"/>
              <a:t>AvgTempF</a:t>
            </a:r>
            <a:r>
              <a:rPr lang="en-US" sz="1400" dirty="0"/>
              <a:t>), </a:t>
            </a:r>
            <a:r>
              <a:rPr lang="en-US" sz="1400" dirty="0" err="1"/>
              <a:t>avgSunHours</a:t>
            </a:r>
            <a:r>
              <a:rPr lang="en-US" sz="1400" dirty="0"/>
              <a:t> = mean(</a:t>
            </a:r>
            <a:r>
              <a:rPr lang="en-US" sz="1400" dirty="0" err="1"/>
              <a:t>sunHour</a:t>
            </a:r>
            <a:r>
              <a:rPr lang="en-US" sz="1400" dirty="0"/>
              <a:t>),</a:t>
            </a:r>
          </a:p>
          <a:p>
            <a:pPr marL="36900" indent="0">
              <a:buNone/>
            </a:pPr>
            <a:r>
              <a:rPr lang="en-US" sz="1400" dirty="0"/>
              <a:t>            </a:t>
            </a:r>
            <a:r>
              <a:rPr lang="en-US" sz="1400" dirty="0" err="1"/>
              <a:t>avgUVIndex</a:t>
            </a:r>
            <a:r>
              <a:rPr lang="en-US" sz="1400" dirty="0"/>
              <a:t> = mean(</a:t>
            </a:r>
            <a:r>
              <a:rPr lang="en-US" sz="1400" dirty="0" err="1"/>
              <a:t>uvIndex</a:t>
            </a:r>
            <a:r>
              <a:rPr lang="en-US" sz="1400" dirty="0"/>
              <a:t>), </a:t>
            </a:r>
            <a:r>
              <a:rPr lang="en-US" sz="1400" dirty="0" err="1"/>
              <a:t>avgDewPointF</a:t>
            </a:r>
            <a:r>
              <a:rPr lang="en-US" sz="1400" dirty="0"/>
              <a:t> = mean(</a:t>
            </a:r>
            <a:r>
              <a:rPr lang="en-US" sz="1400" dirty="0" err="1"/>
              <a:t>DewPointF</a:t>
            </a:r>
            <a:r>
              <a:rPr lang="en-US" sz="1400" dirty="0"/>
              <a:t>), </a:t>
            </a:r>
            <a:r>
              <a:rPr lang="en-US" sz="1400" dirty="0" err="1"/>
              <a:t>avgHeatIndexF</a:t>
            </a:r>
            <a:r>
              <a:rPr lang="en-US" sz="1400" dirty="0"/>
              <a:t> = mean(</a:t>
            </a:r>
            <a:r>
              <a:rPr lang="en-US" sz="1400" dirty="0" err="1"/>
              <a:t>HeatIndexF</a:t>
            </a:r>
            <a:r>
              <a:rPr lang="en-US" sz="1400" dirty="0"/>
              <a:t>),</a:t>
            </a:r>
          </a:p>
          <a:p>
            <a:pPr marL="36900" indent="0">
              <a:buNone/>
            </a:pPr>
            <a:r>
              <a:rPr lang="en-US" sz="1400" dirty="0"/>
              <a:t>            </a:t>
            </a:r>
            <a:r>
              <a:rPr lang="en-US" sz="1400" dirty="0" err="1"/>
              <a:t>avgWindChillF</a:t>
            </a:r>
            <a:r>
              <a:rPr lang="en-US" sz="1400" dirty="0"/>
              <a:t> = mean(</a:t>
            </a:r>
            <a:r>
              <a:rPr lang="en-US" sz="1400" dirty="0" err="1"/>
              <a:t>WindChillF</a:t>
            </a:r>
            <a:r>
              <a:rPr lang="en-US" sz="1400" dirty="0"/>
              <a:t>), </a:t>
            </a:r>
            <a:r>
              <a:rPr lang="en-US" sz="1400" dirty="0" err="1"/>
              <a:t>avgWindGustKmph</a:t>
            </a:r>
            <a:r>
              <a:rPr lang="en-US" sz="1400" dirty="0"/>
              <a:t> = mean(</a:t>
            </a:r>
            <a:r>
              <a:rPr lang="en-US" sz="1400" dirty="0" err="1"/>
              <a:t>WindGustKmph</a:t>
            </a:r>
            <a:r>
              <a:rPr lang="en-US" sz="1400" dirty="0"/>
              <a:t>), </a:t>
            </a:r>
            <a:r>
              <a:rPr lang="en-US" sz="1400" dirty="0" err="1"/>
              <a:t>avgWindSpeedKmph</a:t>
            </a:r>
            <a:r>
              <a:rPr lang="en-US" sz="1400" dirty="0"/>
              <a:t> = mean(</a:t>
            </a:r>
            <a:r>
              <a:rPr lang="en-US" sz="1400" dirty="0" err="1"/>
              <a:t>windspeedKmph</a:t>
            </a:r>
            <a:r>
              <a:rPr lang="en-US" sz="1400" dirty="0"/>
              <a:t>),</a:t>
            </a:r>
          </a:p>
          <a:p>
            <a:pPr marL="36900" indent="0">
              <a:buNone/>
            </a:pPr>
            <a:r>
              <a:rPr lang="en-US" sz="1400" dirty="0"/>
              <a:t>            </a:t>
            </a:r>
            <a:r>
              <a:rPr lang="en-US" sz="1400" dirty="0" err="1"/>
              <a:t>avgWindDir</a:t>
            </a:r>
            <a:r>
              <a:rPr lang="en-US" sz="1400" dirty="0"/>
              <a:t> = mean(</a:t>
            </a:r>
            <a:r>
              <a:rPr lang="en-US" sz="1400" dirty="0" err="1"/>
              <a:t>winddirDegree</a:t>
            </a:r>
            <a:r>
              <a:rPr lang="en-US" sz="1400" dirty="0"/>
              <a:t>), </a:t>
            </a:r>
            <a:r>
              <a:rPr lang="en-US" sz="1400" dirty="0" err="1"/>
              <a:t>avgPressure</a:t>
            </a:r>
            <a:r>
              <a:rPr lang="en-US" sz="1400" dirty="0"/>
              <a:t> = mean(pressure), </a:t>
            </a:r>
            <a:r>
              <a:rPr lang="en-US" sz="1400" dirty="0" err="1"/>
              <a:t>avgHumidity</a:t>
            </a:r>
            <a:r>
              <a:rPr lang="en-US" sz="1400" dirty="0"/>
              <a:t> = mean(humidity), </a:t>
            </a:r>
            <a:r>
              <a:rPr lang="en-US" sz="1400" dirty="0" err="1"/>
              <a:t>avgCloudCover</a:t>
            </a:r>
            <a:r>
              <a:rPr lang="en-US" sz="1400" dirty="0"/>
              <a:t> = mean(</a:t>
            </a:r>
            <a:r>
              <a:rPr lang="en-US" sz="1400" dirty="0" err="1"/>
              <a:t>cloudcover</a:t>
            </a:r>
            <a:r>
              <a:rPr lang="en-US" sz="1400" dirty="0"/>
              <a:t>))</a:t>
            </a:r>
          </a:p>
          <a:p>
            <a:r>
              <a:rPr lang="en-US" sz="2200" dirty="0"/>
              <a:t>Remove any entries that are not October through March (~ cuts data in half) from new dataset</a:t>
            </a:r>
          </a:p>
          <a:p>
            <a:r>
              <a:rPr lang="en-US" sz="2200" dirty="0"/>
              <a:t>Aggregate the new dataset every six rows (each six rows is now a season for zip)</a:t>
            </a:r>
            <a:endParaRPr lang="en-US" sz="1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7E5C66-A891-408B-90E8-35679495F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3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10"/>
    </mc:Choice>
    <mc:Fallback>
      <p:transition spd="slow" advTm="41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1567</TotalTime>
  <Words>2020</Words>
  <Application>Microsoft Office PowerPoint</Application>
  <PresentationFormat>Widescreen</PresentationFormat>
  <Paragraphs>175</Paragraphs>
  <Slides>22</Slides>
  <Notes>14</Notes>
  <HiddenSlides>0</HiddenSlides>
  <MMClips>22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Calisto MT</vt:lpstr>
      <vt:lpstr>Calisto MT (Body)</vt:lpstr>
      <vt:lpstr>Consolas</vt:lpstr>
      <vt:lpstr>Wingdings 2</vt:lpstr>
      <vt:lpstr>Slate</vt:lpstr>
      <vt:lpstr>Analyzing Weather Patterns and Predicting Snowfall for NJ</vt:lpstr>
      <vt:lpstr>Overview</vt:lpstr>
      <vt:lpstr>Problem Statement</vt:lpstr>
      <vt:lpstr>Approach</vt:lpstr>
      <vt:lpstr>Collecting Data</vt:lpstr>
      <vt:lpstr>Collecting Data cont.</vt:lpstr>
      <vt:lpstr>Data Cleaning</vt:lpstr>
      <vt:lpstr>Cleaned Data</vt:lpstr>
      <vt:lpstr>Aggregation</vt:lpstr>
      <vt:lpstr>Aggregated Data</vt:lpstr>
      <vt:lpstr>Snow Totals</vt:lpstr>
      <vt:lpstr>Visualizing Snow Totals</vt:lpstr>
      <vt:lpstr>K-Means Clustering</vt:lpstr>
      <vt:lpstr>Determining K</vt:lpstr>
      <vt:lpstr>Clusters k = 4</vt:lpstr>
      <vt:lpstr>Clusters on the Map</vt:lpstr>
      <vt:lpstr>Correlation Between Variables</vt:lpstr>
      <vt:lpstr>KNN Regression</vt:lpstr>
      <vt:lpstr>Choosing k</vt:lpstr>
      <vt:lpstr>Error % Plotted</vt:lpstr>
      <vt:lpstr>Mapping Predictions</vt:lpstr>
      <vt:lpstr>Take Away and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Davis</dc:creator>
  <cp:lastModifiedBy>Justin Davis</cp:lastModifiedBy>
  <cp:revision>222</cp:revision>
  <dcterms:created xsi:type="dcterms:W3CDTF">2020-04-28T17:57:20Z</dcterms:created>
  <dcterms:modified xsi:type="dcterms:W3CDTF">2020-04-30T01:16:33Z</dcterms:modified>
</cp:coreProperties>
</file>